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6" r:id="rId6"/>
    <p:sldId id="268" r:id="rId7"/>
    <p:sldId id="278" r:id="rId8"/>
    <p:sldId id="283" r:id="rId9"/>
    <p:sldId id="285" r:id="rId10"/>
    <p:sldId id="284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umik Bhattacharya" initials="SB" lastIdx="1" clrIdx="0">
    <p:extLst>
      <p:ext uri="{19B8F6BF-5375-455C-9EA6-DF929625EA0E}">
        <p15:presenceInfo xmlns:p15="http://schemas.microsoft.com/office/powerpoint/2012/main" userId="94aa1f8b3f681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69" d="100"/>
          <a:sy n="69" d="100"/>
        </p:scale>
        <p:origin x="14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12/12/2021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124200" y="1066800"/>
            <a:ext cx="5784056" cy="1636734"/>
          </a:xfrm>
        </p:spPr>
        <p:txBody>
          <a:bodyPr/>
          <a:lstStyle/>
          <a:p>
            <a:r>
              <a:rPr lang="en-US" dirty="0"/>
              <a:t>MACHINE LEARNING PROJECT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4038600" y="4154467"/>
            <a:ext cx="4856404" cy="2017734"/>
          </a:xfrm>
        </p:spPr>
        <p:txBody>
          <a:bodyPr>
            <a:normAutofit/>
          </a:bodyPr>
          <a:lstStyle/>
          <a:p>
            <a:pPr algn="ctr"/>
            <a:r>
              <a:rPr lang="en-US" sz="1800" b="1" u="sng" dirty="0">
                <a:solidFill>
                  <a:schemeClr val="bg1"/>
                </a:solidFill>
              </a:rPr>
              <a:t>SUBMITTED BY</a:t>
            </a:r>
            <a:r>
              <a:rPr lang="en-US" sz="1800" b="1" dirty="0">
                <a:solidFill>
                  <a:schemeClr val="bg1"/>
                </a:solidFill>
              </a:rPr>
              <a:t>: 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Shoumik Bhattacharya (MT21144)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Spandan</a:t>
            </a:r>
            <a:r>
              <a:rPr lang="en-US" sz="2000" dirty="0">
                <a:solidFill>
                  <a:schemeClr val="bg1"/>
                </a:solidFill>
              </a:rPr>
              <a:t> Ghosh (MT21095)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Arghya</a:t>
            </a:r>
            <a:r>
              <a:rPr lang="en-US" sz="2000" dirty="0">
                <a:solidFill>
                  <a:schemeClr val="bg1"/>
                </a:solidFill>
              </a:rPr>
              <a:t> Mukherjee (MT21014)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D052B9-1AE8-4BDE-8477-280FA90D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82405"/>
          </a:xfrm>
        </p:spPr>
        <p:txBody>
          <a:bodyPr/>
          <a:lstStyle/>
          <a:p>
            <a:pPr algn="ctr"/>
            <a:r>
              <a:rPr lang="en-US" sz="3200" u="sng" dirty="0">
                <a:solidFill>
                  <a:schemeClr val="bg1"/>
                </a:solidFill>
              </a:rPr>
              <a:t>HANDWRITTEN DIGIT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DE150-6E19-4DFF-AC8E-059F9CD0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" indent="0">
              <a:buNone/>
            </a:pPr>
            <a:r>
              <a:rPr lang="en-US" sz="2400" b="1" u="sng" dirty="0"/>
              <a:t>Problem Statement and Objective</a:t>
            </a:r>
            <a:r>
              <a:rPr lang="en-US" sz="2000" dirty="0"/>
              <a:t>:-</a:t>
            </a:r>
          </a:p>
          <a:p>
            <a:pPr marL="64008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Handwritten digit recognition is the ability of computer systems to recognize various handwritten digits from their images.</a:t>
            </a:r>
          </a:p>
          <a:p>
            <a:pPr marL="64008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Our purpose is to write a computer program that takes the image of a handwritten digit as input, and then identify the digit in that image.</a:t>
            </a:r>
          </a:p>
          <a:p>
            <a:pPr marL="64008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Problem type - Classification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9A1D5F-4B95-43D1-AD54-99EEF2F695A6}"/>
              </a:ext>
            </a:extLst>
          </p:cNvPr>
          <p:cNvSpPr/>
          <p:nvPr/>
        </p:nvSpPr>
        <p:spPr>
          <a:xfrm>
            <a:off x="762000" y="4800600"/>
            <a:ext cx="22860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of a Handwritten Digit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574DBD-652A-45D1-8C55-F22F0EC6F49B}"/>
              </a:ext>
            </a:extLst>
          </p:cNvPr>
          <p:cNvCxnSpPr>
            <a:cxnSpLocks/>
          </p:cNvCxnSpPr>
          <p:nvPr/>
        </p:nvCxnSpPr>
        <p:spPr>
          <a:xfrm>
            <a:off x="3048000" y="5231296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DB0932-21B1-466E-96ED-FA9234CA0478}"/>
              </a:ext>
            </a:extLst>
          </p:cNvPr>
          <p:cNvSpPr/>
          <p:nvPr/>
        </p:nvSpPr>
        <p:spPr>
          <a:xfrm>
            <a:off x="3886200" y="4800600"/>
            <a:ext cx="1371602" cy="8381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6931B-F858-40F5-A6CB-2A2ED8F498C5}"/>
              </a:ext>
            </a:extLst>
          </p:cNvPr>
          <p:cNvCxnSpPr>
            <a:stCxn id="9" idx="3"/>
          </p:cNvCxnSpPr>
          <p:nvPr/>
        </p:nvCxnSpPr>
        <p:spPr>
          <a:xfrm>
            <a:off x="5257802" y="5219697"/>
            <a:ext cx="761998" cy="11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9BFF51D-AED8-42CE-83AF-AE90EE2D564B}"/>
              </a:ext>
            </a:extLst>
          </p:cNvPr>
          <p:cNvSpPr/>
          <p:nvPr/>
        </p:nvSpPr>
        <p:spPr>
          <a:xfrm>
            <a:off x="6019800" y="4785695"/>
            <a:ext cx="1981200" cy="8912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Recognized Digit</a:t>
            </a:r>
          </a:p>
        </p:txBody>
      </p:sp>
    </p:spTree>
    <p:extLst>
      <p:ext uri="{BB962C8B-B14F-4D97-AF65-F5344CB8AC3E}">
        <p14:creationId xmlns:p14="http://schemas.microsoft.com/office/powerpoint/2010/main" val="212528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224-97B9-4C09-9411-E30E174F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843"/>
            <a:ext cx="8458200" cy="799306"/>
          </a:xfrm>
        </p:spPr>
        <p:txBody>
          <a:bodyPr/>
          <a:lstStyle/>
          <a:p>
            <a:r>
              <a:rPr lang="en-US" sz="3200" u="sng" dirty="0">
                <a:solidFill>
                  <a:schemeClr val="bg1"/>
                </a:solidFill>
              </a:rPr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F9160-62BD-4DDB-BE00-1CCED6AC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521900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will be using the MNIST Dataset containing 70,000 handwritten digits which are divided into 60,000 Training examples and 10,000 Test Examples.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dataset contains images, in the form of an array having (28 x 28) values representing that image along with their labels. These values are pixel values ranging from 0 (Black) to 255 (White).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labels values are from 0 to 9.	</a:t>
            </a:r>
          </a:p>
          <a:p>
            <a:r>
              <a:rPr lang="en-US" sz="2200" u="sng" dirty="0">
                <a:solidFill>
                  <a:schemeClr val="bg1"/>
                </a:solidFill>
              </a:rPr>
              <a:t>The data is stored in 4 files</a:t>
            </a:r>
            <a:r>
              <a:rPr lang="en-US" sz="2200" dirty="0">
                <a:solidFill>
                  <a:schemeClr val="bg1"/>
                </a:solidFill>
              </a:rPr>
              <a:t>: -</a:t>
            </a:r>
          </a:p>
          <a:p>
            <a:pPr marL="880110" lvl="1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train-images-idx3-ubyte : </a:t>
            </a:r>
            <a:r>
              <a:rPr lang="en-US" sz="1700" b="1" dirty="0">
                <a:solidFill>
                  <a:schemeClr val="bg1"/>
                </a:solidFill>
              </a:rPr>
              <a:t>training set images</a:t>
            </a:r>
          </a:p>
          <a:p>
            <a:pPr marL="880110" lvl="1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train-labels-idx1-ubyte : </a:t>
            </a:r>
            <a:r>
              <a:rPr lang="en-US" sz="1700" b="1" dirty="0">
                <a:solidFill>
                  <a:schemeClr val="bg1"/>
                </a:solidFill>
              </a:rPr>
              <a:t>training set labels</a:t>
            </a:r>
          </a:p>
          <a:p>
            <a:pPr marL="880110" lvl="1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t10k-images-idx3-ubyte : </a:t>
            </a:r>
            <a:r>
              <a:rPr lang="en-US" sz="1700" b="1" dirty="0">
                <a:solidFill>
                  <a:schemeClr val="bg1"/>
                </a:solidFill>
              </a:rPr>
              <a:t>test set images</a:t>
            </a:r>
          </a:p>
          <a:p>
            <a:pPr marL="880110" lvl="1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t10k-labels-idx1-ubyte : </a:t>
            </a:r>
            <a:r>
              <a:rPr lang="en-US" sz="1700" b="1" dirty="0">
                <a:solidFill>
                  <a:schemeClr val="bg1"/>
                </a:solidFill>
              </a:rPr>
              <a:t>test set labels</a:t>
            </a:r>
          </a:p>
          <a:p>
            <a:r>
              <a:rPr lang="en-US" sz="2000" b="1" u="sng" dirty="0"/>
              <a:t>Link for the dataset</a:t>
            </a:r>
            <a:r>
              <a:rPr lang="en-US" sz="2000" dirty="0"/>
              <a:t>: -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http://yann.lecun.com/exdb/mnist/</a:t>
            </a:r>
            <a:r>
              <a:rPr lang="en-US" sz="2000" dirty="0"/>
              <a:t>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413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DC4A-62E5-431D-A09D-B628E833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" y="228600"/>
            <a:ext cx="8970818" cy="675926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Comparison of performance metrics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E6475-5258-430A-B50A-996BDA307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1193221"/>
            <a:ext cx="3638095" cy="2495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F4A54-5A6A-4F07-8053-C895B6CA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0" y="1183697"/>
            <a:ext cx="3628571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CB650-FDE7-41EE-94E9-3B5901510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986678"/>
            <a:ext cx="3886200" cy="24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DC4A-62E5-431D-A09D-B628E833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8666018" cy="626239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Classification Report</a:t>
            </a:r>
            <a:endParaRPr lang="en-IN" dirty="0"/>
          </a:p>
        </p:txBody>
      </p:sp>
      <p:pic>
        <p:nvPicPr>
          <p:cNvPr id="4" name="Picture 3" descr="Decision tree classifier&#10;">
            <a:extLst>
              <a:ext uri="{FF2B5EF4-FFF2-40B4-BE49-F238E27FC236}">
                <a16:creationId xmlns:a16="http://schemas.microsoft.com/office/drawing/2014/main" id="{F7DDE2B9-A698-42E4-814A-B5CFAAAA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5" y="939790"/>
            <a:ext cx="4006072" cy="2613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59D3E4-5008-4A0E-8658-ECF0B95F5B5E}"/>
              </a:ext>
            </a:extLst>
          </p:cNvPr>
          <p:cNvSpPr txBox="1"/>
          <p:nvPr/>
        </p:nvSpPr>
        <p:spPr>
          <a:xfrm>
            <a:off x="4572000" y="550039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Decision Tree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2C940F-4096-43FF-9670-4C9A1701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54985"/>
            <a:ext cx="3874782" cy="2583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76B48D-8D9F-450F-AE6C-B746620E8F4F}"/>
              </a:ext>
            </a:extLst>
          </p:cNvPr>
          <p:cNvSpPr txBox="1"/>
          <p:nvPr/>
        </p:nvSpPr>
        <p:spPr>
          <a:xfrm>
            <a:off x="69109" y="555551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Stochastic GD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0810BC-1770-4E98-832C-06C9A9D38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136352"/>
            <a:ext cx="400050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35B0B2-C704-492F-A84D-521F68087914}"/>
              </a:ext>
            </a:extLst>
          </p:cNvPr>
          <p:cNvSpPr txBox="1"/>
          <p:nvPr/>
        </p:nvSpPr>
        <p:spPr>
          <a:xfrm>
            <a:off x="285750" y="3714905"/>
            <a:ext cx="463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D26543-D17C-4664-8248-D3048BD21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41" y="4107777"/>
            <a:ext cx="40005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5D87FE-B106-4EEC-849A-CC89E48DF750}"/>
              </a:ext>
            </a:extLst>
          </p:cNvPr>
          <p:cNvSpPr txBox="1"/>
          <p:nvPr/>
        </p:nvSpPr>
        <p:spPr>
          <a:xfrm>
            <a:off x="4394451" y="3709393"/>
            <a:ext cx="463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 </a:t>
            </a:r>
            <a:r>
              <a:rPr lang="en-US" b="1" dirty="0">
                <a:solidFill>
                  <a:schemeClr val="bg1"/>
                </a:solidFill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73713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DC4A-62E5-431D-A09D-B628E833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870"/>
            <a:ext cx="8666018" cy="701471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Classification Report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A65D3-D69B-4973-BA8C-FE40D18E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2" y="962025"/>
            <a:ext cx="4048125" cy="2669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C0C95-2C63-43C0-B5E1-D39FD5C8D418}"/>
              </a:ext>
            </a:extLst>
          </p:cNvPr>
          <p:cNvSpPr txBox="1"/>
          <p:nvPr/>
        </p:nvSpPr>
        <p:spPr>
          <a:xfrm>
            <a:off x="69560" y="592691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 Nearest Neighbor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A43412-0469-43AE-AD7E-4F04F790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26" y="952499"/>
            <a:ext cx="4029075" cy="2678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3704D9-1C17-4E01-BA4E-9C82CE9DFAC9}"/>
              </a:ext>
            </a:extLst>
          </p:cNvPr>
          <p:cNvSpPr txBox="1"/>
          <p:nvPr/>
        </p:nvSpPr>
        <p:spPr>
          <a:xfrm>
            <a:off x="4677100" y="544277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Naïve Bayes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D764DE-3247-4600-9D8C-FC8252979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" y="4117716"/>
            <a:ext cx="404672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16D7BE-DCE8-429C-92AB-805D7D373223}"/>
              </a:ext>
            </a:extLst>
          </p:cNvPr>
          <p:cNvSpPr txBox="1"/>
          <p:nvPr/>
        </p:nvSpPr>
        <p:spPr>
          <a:xfrm>
            <a:off x="0" y="3727594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5DF179-CB3B-4EBC-B642-035F8DB44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01" y="4117716"/>
            <a:ext cx="4038600" cy="2678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9DA251-D609-48EB-8C46-D7E6FE38E2C4}"/>
              </a:ext>
            </a:extLst>
          </p:cNvPr>
          <p:cNvSpPr txBox="1"/>
          <p:nvPr/>
        </p:nvSpPr>
        <p:spPr>
          <a:xfrm>
            <a:off x="4667161" y="3739910"/>
            <a:ext cx="443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03442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0519-DFD3-4B69-BF90-7DD27438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81198"/>
            <a:ext cx="7534275" cy="675926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CNN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62FD-AF61-4FB8-832D-C13B5603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4"/>
            <a:ext cx="7726680" cy="2636059"/>
          </a:xfrm>
        </p:spPr>
        <p:txBody>
          <a:bodyPr>
            <a:normAutofit/>
          </a:bodyPr>
          <a:lstStyle/>
          <a:p>
            <a:r>
              <a:rPr lang="en-US" dirty="0"/>
              <a:t>A sample CNN for Digit Recognition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CNN used by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D8A43-70EE-4703-8555-2FB2FF75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10" y="1411800"/>
            <a:ext cx="3676190" cy="2295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0DFA2-83A5-4342-855F-BE0A0EA4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2" y="3913196"/>
            <a:ext cx="8152381" cy="28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8FCF9D5D-3A2B-4F16-A9A0-B1634092887E}"/>
              </a:ext>
            </a:extLst>
          </p:cNvPr>
          <p:cNvSpPr/>
          <p:nvPr/>
        </p:nvSpPr>
        <p:spPr>
          <a:xfrm rot="5400000">
            <a:off x="3751468" y="2073905"/>
            <a:ext cx="1009191" cy="675926"/>
          </a:xfrm>
          <a:prstGeom prst="bentUp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3942D746-77AD-4B04-A671-DC75184D78D4}"/>
              </a:ext>
            </a:extLst>
          </p:cNvPr>
          <p:cNvSpPr/>
          <p:nvPr/>
        </p:nvSpPr>
        <p:spPr>
          <a:xfrm rot="5400000">
            <a:off x="2585931" y="3129069"/>
            <a:ext cx="762000" cy="599862"/>
          </a:xfrm>
          <a:prstGeom prst="ben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2E16-C4F1-44B7-B1EC-9A478EC7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152400"/>
            <a:ext cx="7318513" cy="675926"/>
          </a:xfrm>
        </p:spPr>
        <p:txBody>
          <a:bodyPr/>
          <a:lstStyle/>
          <a:p>
            <a:r>
              <a:rPr lang="en-US" sz="3200" u="sng" dirty="0">
                <a:solidFill>
                  <a:schemeClr val="bg1"/>
                </a:solidFill>
              </a:rPr>
              <a:t>Predictions made by the best model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EA23CEC-A266-48ED-9E4F-77AD088E1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08" y="1157288"/>
            <a:ext cx="9116291" cy="5014912"/>
          </a:xfrm>
        </p:spPr>
      </p:pic>
    </p:spTree>
    <p:extLst>
      <p:ext uri="{BB962C8B-B14F-4D97-AF65-F5344CB8AC3E}">
        <p14:creationId xmlns:p14="http://schemas.microsoft.com/office/powerpoint/2010/main" val="1772821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1095</TotalTime>
  <Words>264</Words>
  <Application>Microsoft Office PowerPoint</Application>
  <PresentationFormat>On-screen Show (4:3)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UI</vt:lpstr>
      <vt:lpstr>Wingdings 2</vt:lpstr>
      <vt:lpstr>Verve</vt:lpstr>
      <vt:lpstr>MACHINE LEARNING PROJECT EVALUATION</vt:lpstr>
      <vt:lpstr>HANDWRITTEN DIGIT RECOGNITION</vt:lpstr>
      <vt:lpstr>DATASET USED</vt:lpstr>
      <vt:lpstr>Comparison of performance metrics</vt:lpstr>
      <vt:lpstr>Classification Report</vt:lpstr>
      <vt:lpstr>Classification Report</vt:lpstr>
      <vt:lpstr>CNN Architecture</vt:lpstr>
      <vt:lpstr>Predictions made by the best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EVALUATION</dc:title>
  <dc:creator>Shoumik Bhattacharya</dc:creator>
  <cp:lastModifiedBy>Spandan Ghosh</cp:lastModifiedBy>
  <cp:revision>67</cp:revision>
  <dcterms:created xsi:type="dcterms:W3CDTF">2021-10-05T10:52:02Z</dcterms:created>
  <dcterms:modified xsi:type="dcterms:W3CDTF">2021-12-11T19:25:44Z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